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322" r:id="rId4"/>
    <p:sldId id="262" r:id="rId5"/>
    <p:sldId id="321" r:id="rId6"/>
    <p:sldId id="263" r:id="rId7"/>
    <p:sldId id="264" r:id="rId8"/>
    <p:sldId id="317" r:id="rId9"/>
    <p:sldId id="319" r:id="rId10"/>
    <p:sldId id="320" r:id="rId11"/>
    <p:sldId id="297" r:id="rId12"/>
    <p:sldId id="298" r:id="rId13"/>
    <p:sldId id="296" r:id="rId14"/>
    <p:sldId id="265" r:id="rId15"/>
    <p:sldId id="300" r:id="rId16"/>
    <p:sldId id="266" r:id="rId17"/>
    <p:sldId id="314" r:id="rId18"/>
    <p:sldId id="267" r:id="rId19"/>
    <p:sldId id="315" r:id="rId20"/>
    <p:sldId id="290" r:id="rId21"/>
    <p:sldId id="318" r:id="rId22"/>
  </p:sldIdLst>
  <p:sldSz cx="9144000" cy="6858000" type="screen4x3"/>
  <p:notesSz cx="6794500" cy="9931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76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1387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7F1CD-B64E-0342-8772-0D25ED2F76FD}" type="datetimeFigureOut">
              <a:rPr lang="en-US" smtClean="0"/>
              <a:t>29-Jun-18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A9863A-5C4F-3341-B7C0-44BA1E1873A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7352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F9409A-9556-FD4B-AB47-80B89DD456D0}" type="datetimeFigureOut">
              <a:rPr lang="en-US" smtClean="0"/>
              <a:t>29-Jun-18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7415"/>
            <a:ext cx="5435600" cy="446913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6"/>
            <a:ext cx="2944283" cy="4965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B5189-4E92-A94E-9680-9CCB240BB55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63023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00165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9549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21908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89885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60556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29630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65604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1845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091456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16080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101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12961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29871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21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322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035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70472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4569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9340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2255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6182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8B5189-4E92-A94E-9680-9CCB240BB557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9035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 userDrawn="1"/>
        </p:nvSpPr>
        <p:spPr>
          <a:xfrm>
            <a:off x="1371600" y="3886200"/>
            <a:ext cx="6400800" cy="1752600"/>
          </a:xfrm>
          <a:prstGeom prst="roundRect">
            <a:avLst>
              <a:gd name="adj" fmla="val 7190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ounded Rectangle 7"/>
          <p:cNvSpPr/>
          <p:nvPr userDrawn="1"/>
        </p:nvSpPr>
        <p:spPr>
          <a:xfrm>
            <a:off x="685800" y="2130424"/>
            <a:ext cx="7772400" cy="1470025"/>
          </a:xfrm>
          <a:prstGeom prst="roundRect">
            <a:avLst>
              <a:gd name="adj" fmla="val 12411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 smtClean="0"/>
              <a:t>Click to edit Master subtitle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4115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A311-8A1B-9F45-AAD0-7044867E07D6}" type="datetime1">
              <a:rPr lang="en-AU" smtClean="0"/>
              <a:t>29/06/2018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3596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22A81-3A96-9C40-91F2-0B33367A0609}" type="datetime1">
              <a:rPr lang="en-AU" smtClean="0"/>
              <a:t>29/06/2018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9400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83907-E4CB-4747-A5E1-7E73B5F1A7DE}" type="datetime1">
              <a:rPr lang="en-AU" smtClean="0"/>
              <a:t>29/06/2018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70395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F730E-A0F3-CD43-BFED-AC628B97804E}" type="datetime1">
              <a:rPr lang="en-AU" smtClean="0"/>
              <a:t>29/06/2018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055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457200" y="1600199"/>
            <a:ext cx="8229600" cy="4525963"/>
          </a:xfrm>
          <a:prstGeom prst="roundRect">
            <a:avLst>
              <a:gd name="adj" fmla="val 3816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dirty="0" smtClean="0"/>
              <a:t>Click to edit Master text styles</a:t>
            </a:r>
          </a:p>
          <a:p>
            <a:pPr lvl="1"/>
            <a:r>
              <a:rPr lang="en-AU" dirty="0" smtClean="0"/>
              <a:t>Second level</a:t>
            </a:r>
          </a:p>
          <a:p>
            <a:pPr lvl="2"/>
            <a:r>
              <a:rPr lang="en-AU" dirty="0" smtClean="0"/>
              <a:t>Third level</a:t>
            </a:r>
          </a:p>
          <a:p>
            <a:pPr lvl="3"/>
            <a:r>
              <a:rPr lang="en-AU" dirty="0" smtClean="0"/>
              <a:t>Fourth level</a:t>
            </a:r>
          </a:p>
          <a:p>
            <a:pPr lvl="4"/>
            <a:r>
              <a:rPr lang="en-AU" dirty="0" smtClean="0"/>
              <a:t>Fifth level</a:t>
            </a:r>
            <a:endParaRPr lang="en-AU" dirty="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8319612" y="6356349"/>
            <a:ext cx="367187" cy="365125"/>
          </a:xfrm>
          <a:prstGeom prst="roundRect">
            <a:avLst>
              <a:gd name="adj" fmla="val 50000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ounded Rectangle 11"/>
          <p:cNvSpPr/>
          <p:nvPr userDrawn="1"/>
        </p:nvSpPr>
        <p:spPr>
          <a:xfrm>
            <a:off x="5259475" y="6356350"/>
            <a:ext cx="2895600" cy="365125"/>
          </a:xfrm>
          <a:prstGeom prst="roundRect">
            <a:avLst>
              <a:gd name="adj" fmla="val 45882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ounded Rectangle 6"/>
          <p:cNvSpPr/>
          <p:nvPr userDrawn="1"/>
        </p:nvSpPr>
        <p:spPr>
          <a:xfrm>
            <a:off x="457200" y="274638"/>
            <a:ext cx="8229600" cy="1143000"/>
          </a:xfrm>
          <a:prstGeom prst="roundRect">
            <a:avLst>
              <a:gd name="adj" fmla="val 13274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9475" y="6356350"/>
            <a:ext cx="2895600" cy="365125"/>
          </a:xfrm>
        </p:spPr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9613" y="6356350"/>
            <a:ext cx="367187" cy="365125"/>
          </a:xfrm>
        </p:spPr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92058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O 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457200" y="1600199"/>
            <a:ext cx="8229600" cy="4525963"/>
          </a:xfrm>
          <a:prstGeom prst="roundRect">
            <a:avLst>
              <a:gd name="adj" fmla="val 3816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 sz="1800"/>
            </a:lvl5pPr>
          </a:lstStyle>
          <a:p>
            <a:pPr lvl="0"/>
            <a:r>
              <a:rPr lang="en-AU" dirty="0" smtClean="0"/>
              <a:t>Click to edit Master text styles</a:t>
            </a:r>
          </a:p>
          <a:p>
            <a:pPr lvl="1"/>
            <a:r>
              <a:rPr lang="en-AU" dirty="0" smtClean="0"/>
              <a:t>Second level</a:t>
            </a:r>
          </a:p>
          <a:p>
            <a:pPr lvl="2"/>
            <a:r>
              <a:rPr lang="en-AU" dirty="0" smtClean="0"/>
              <a:t>Third level</a:t>
            </a:r>
          </a:p>
          <a:p>
            <a:pPr lvl="3"/>
            <a:r>
              <a:rPr lang="en-AU" dirty="0" smtClean="0"/>
              <a:t>Fourth level</a:t>
            </a:r>
          </a:p>
          <a:p>
            <a:pPr lvl="4"/>
            <a:r>
              <a:rPr lang="en-AU" dirty="0" smtClean="0"/>
              <a:t>Fifth level</a:t>
            </a:r>
            <a:r>
              <a:rPr lang="en-AU" sz="2600" b="0" i="0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1_Title and Content</a:t>
            </a:r>
            <a:endParaRPr lang="en-AU" dirty="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8319612" y="6356349"/>
            <a:ext cx="367187" cy="365125"/>
          </a:xfrm>
          <a:prstGeom prst="roundRect">
            <a:avLst>
              <a:gd name="adj" fmla="val 50000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ounded Rectangle 11"/>
          <p:cNvSpPr/>
          <p:nvPr userDrawn="1"/>
        </p:nvSpPr>
        <p:spPr>
          <a:xfrm>
            <a:off x="5259475" y="6356350"/>
            <a:ext cx="2895600" cy="365125"/>
          </a:xfrm>
          <a:prstGeom prst="roundRect">
            <a:avLst>
              <a:gd name="adj" fmla="val 45882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ounded Rectangle 6"/>
          <p:cNvSpPr/>
          <p:nvPr userDrawn="1"/>
        </p:nvSpPr>
        <p:spPr>
          <a:xfrm>
            <a:off x="457200" y="274638"/>
            <a:ext cx="8229600" cy="1143000"/>
          </a:xfrm>
          <a:prstGeom prst="roundRect">
            <a:avLst>
              <a:gd name="adj" fmla="val 13274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9475" y="6356350"/>
            <a:ext cx="2895600" cy="365125"/>
          </a:xfrm>
        </p:spPr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9613" y="6356350"/>
            <a:ext cx="367187" cy="365125"/>
          </a:xfrm>
        </p:spPr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84373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722313" y="4406899"/>
            <a:ext cx="7772400" cy="1362075"/>
          </a:xfrm>
          <a:prstGeom prst="roundRect">
            <a:avLst>
              <a:gd name="adj" fmla="val 10144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ctr" anchorCtr="0"/>
          <a:lstStyle>
            <a:lvl1pPr algn="ctr">
              <a:defRPr sz="4000" b="1" cap="none"/>
            </a:lvl1pPr>
          </a:lstStyle>
          <a:p>
            <a:r>
              <a:rPr lang="en-AU" dirty="0" smtClean="0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2721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 userDrawn="1"/>
        </p:nvSpPr>
        <p:spPr>
          <a:xfrm>
            <a:off x="722313" y="4406899"/>
            <a:ext cx="7772400" cy="1362075"/>
          </a:xfrm>
          <a:prstGeom prst="roundRect">
            <a:avLst>
              <a:gd name="adj" fmla="val 10144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ctr" anchorCtr="0"/>
          <a:lstStyle>
            <a:lvl1pPr algn="ctr">
              <a:defRPr sz="4000" b="1" cap="none"/>
            </a:lvl1pPr>
          </a:lstStyle>
          <a:p>
            <a:r>
              <a:rPr lang="en-AU" dirty="0" smtClean="0"/>
              <a:t>Click to edit Master title style</a:t>
            </a:r>
            <a:endParaRPr lang="en-AU" dirty="0"/>
          </a:p>
        </p:txBody>
      </p:sp>
      <p:pic>
        <p:nvPicPr>
          <p:cNvPr id="4" name="Picture 3" descr="Textbook-Cover-Fa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953" y="759207"/>
            <a:ext cx="5763437" cy="364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6461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 userDrawn="1"/>
        </p:nvSpPr>
        <p:spPr>
          <a:xfrm>
            <a:off x="457200" y="274638"/>
            <a:ext cx="8229600" cy="1143000"/>
          </a:xfrm>
          <a:prstGeom prst="roundRect">
            <a:avLst>
              <a:gd name="adj" fmla="val 13274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Rounded Rectangle 16"/>
          <p:cNvSpPr/>
          <p:nvPr userDrawn="1"/>
        </p:nvSpPr>
        <p:spPr>
          <a:xfrm>
            <a:off x="457200" y="1600199"/>
            <a:ext cx="4038600" cy="4525963"/>
          </a:xfrm>
          <a:prstGeom prst="roundRect">
            <a:avLst>
              <a:gd name="adj" fmla="val 3913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Rounded Rectangle 17"/>
          <p:cNvSpPr/>
          <p:nvPr userDrawn="1"/>
        </p:nvSpPr>
        <p:spPr>
          <a:xfrm>
            <a:off x="4648200" y="1600200"/>
            <a:ext cx="4038600" cy="4525963"/>
          </a:xfrm>
          <a:prstGeom prst="roundRect">
            <a:avLst>
              <a:gd name="adj" fmla="val 3913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19" name="Rounded Rectangle 18"/>
          <p:cNvSpPr/>
          <p:nvPr userDrawn="1"/>
        </p:nvSpPr>
        <p:spPr>
          <a:xfrm>
            <a:off x="8319612" y="6356349"/>
            <a:ext cx="367187" cy="365125"/>
          </a:xfrm>
          <a:prstGeom prst="roundRect">
            <a:avLst>
              <a:gd name="adj" fmla="val 50000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Rounded Rectangle 19"/>
          <p:cNvSpPr/>
          <p:nvPr userDrawn="1"/>
        </p:nvSpPr>
        <p:spPr>
          <a:xfrm>
            <a:off x="5259475" y="6356350"/>
            <a:ext cx="2895600" cy="365125"/>
          </a:xfrm>
          <a:prstGeom prst="roundRect">
            <a:avLst>
              <a:gd name="adj" fmla="val 45882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9475" y="6356350"/>
            <a:ext cx="2895600" cy="365125"/>
          </a:xfrm>
        </p:spPr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9613" y="6356350"/>
            <a:ext cx="367187" cy="365125"/>
          </a:xfrm>
        </p:spPr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23" name="Rounded Rectangle 22"/>
          <p:cNvSpPr/>
          <p:nvPr userDrawn="1"/>
        </p:nvSpPr>
        <p:spPr>
          <a:xfrm>
            <a:off x="457200" y="6209920"/>
            <a:ext cx="4646428" cy="648080"/>
          </a:xfrm>
          <a:prstGeom prst="roundRect">
            <a:avLst>
              <a:gd name="adj" fmla="val 20407"/>
            </a:avLst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Content Placeholder 13"/>
          <p:cNvSpPr>
            <a:spLocks noGrp="1"/>
          </p:cNvSpPr>
          <p:nvPr>
            <p:ph sz="quarter" idx="13"/>
          </p:nvPr>
        </p:nvSpPr>
        <p:spPr>
          <a:xfrm>
            <a:off x="457200" y="6209920"/>
            <a:ext cx="4646613" cy="64808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100"/>
            </a:lvl2pPr>
            <a:lvl3pPr marL="914400" indent="0">
              <a:buNone/>
              <a:defRPr sz="105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AU" dirty="0" smtClean="0"/>
              <a:t>Click to edit Master text styles</a:t>
            </a:r>
          </a:p>
          <a:p>
            <a:pPr lvl="1"/>
            <a:r>
              <a:rPr lang="en-AU" dirty="0" smtClean="0"/>
              <a:t>Second level</a:t>
            </a:r>
          </a:p>
          <a:p>
            <a:pPr lvl="2"/>
            <a:r>
              <a:rPr lang="en-AU" dirty="0" smtClean="0"/>
              <a:t>Third level</a:t>
            </a:r>
          </a:p>
          <a:p>
            <a:pPr lvl="3"/>
            <a:r>
              <a:rPr lang="en-AU" dirty="0" smtClean="0"/>
              <a:t>Fourth level</a:t>
            </a:r>
          </a:p>
          <a:p>
            <a:pPr lvl="4"/>
            <a:r>
              <a:rPr lang="en-AU" dirty="0" smtClean="0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23289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ABEE-712C-2943-9A58-0675E54D62CD}" type="datetime1">
              <a:rPr lang="en-AU" smtClean="0"/>
              <a:t>29/06/2018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5683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9D5B-1955-2842-B0F0-897B7D260EBF}" type="datetime1">
              <a:rPr lang="en-AU" smtClean="0"/>
              <a:t>29/06/2018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6957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438D-2F4E-5C41-9E7A-18DD5E9E69AE}" type="datetime1">
              <a:rPr lang="en-AU" smtClean="0"/>
              <a:t>29/06/2018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104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E7A8B763-51EE-A741-91D5-03E21E85CE7A}" type="datetime1">
              <a:rPr lang="en-AU" smtClean="0"/>
              <a:pPr/>
              <a:t>29/06/2018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E0A4249-7CEA-DC43-BBD2-27EF023E5D3D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9528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6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oodle.deakincollege.edu.a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vmlab.it.deakin.edu.au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SIT113</a:t>
            </a:r>
            <a:br>
              <a:rPr lang="en-AU" dirty="0" smtClean="0"/>
            </a:br>
            <a:r>
              <a:rPr lang="en-AU" dirty="0" smtClean="0"/>
              <a:t>Cloud Computing and Virtualisation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 smtClean="0"/>
              <a:t>Week 1, Class 1</a:t>
            </a:r>
          </a:p>
          <a:p>
            <a:r>
              <a:rPr lang="en-AU" dirty="0" smtClean="0"/>
              <a:t>Unit Introduction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4910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AU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NetLab+ </a:t>
            </a:r>
            <a:r>
              <a:rPr lang="en-AU" dirty="0" smtClean="0"/>
              <a:t>VE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10</a:t>
            </a:fld>
            <a:endParaRPr lang="en-AU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75" y="1600200"/>
            <a:ext cx="5421705" cy="451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92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b="1" dirty="0" smtClean="0"/>
              <a:t>Discipline-specific </a:t>
            </a:r>
            <a:r>
              <a:rPr lang="en-AU" b="1" dirty="0"/>
              <a:t>knowledge and capabilities</a:t>
            </a:r>
            <a:r>
              <a:rPr lang="en-AU" dirty="0"/>
              <a:t>: appropriate to the level of study related</a:t>
            </a:r>
          </a:p>
          <a:p>
            <a:pPr marL="514350" indent="-514350">
              <a:buFont typeface="+mj-lt"/>
              <a:buAutoNum type="arabicPeriod"/>
            </a:pPr>
            <a:r>
              <a:rPr lang="en-AU" b="1" dirty="0"/>
              <a:t>Communication</a:t>
            </a:r>
            <a:r>
              <a:rPr lang="en-AU" dirty="0"/>
              <a:t>: using oral, written and interpersonal communication to inform, motivate and effect change</a:t>
            </a:r>
          </a:p>
          <a:p>
            <a:pPr marL="514350" indent="-514350">
              <a:buFont typeface="+mj-lt"/>
              <a:buAutoNum type="arabicPeriod"/>
            </a:pPr>
            <a:r>
              <a:rPr lang="en-AU" b="1" dirty="0"/>
              <a:t>Digital literacy</a:t>
            </a:r>
            <a:r>
              <a:rPr lang="en-AU" dirty="0"/>
              <a:t>: using technologies to find, use and disseminate </a:t>
            </a:r>
            <a:r>
              <a:rPr lang="en-AU" dirty="0" smtClean="0"/>
              <a:t>information</a:t>
            </a:r>
          </a:p>
          <a:p>
            <a:pPr marL="514350" indent="-514350">
              <a:buFont typeface="+mj-lt"/>
              <a:buAutoNum type="arabicPeriod"/>
            </a:pPr>
            <a:r>
              <a:rPr lang="en-AU" b="1" dirty="0"/>
              <a:t>Critical thinking</a:t>
            </a:r>
            <a:r>
              <a:rPr lang="en-AU" dirty="0"/>
              <a:t>: evaluating information using critical and analytical thinking and </a:t>
            </a:r>
            <a:r>
              <a:rPr lang="en-AU" dirty="0" smtClean="0"/>
              <a:t>judgment</a:t>
            </a:r>
            <a:endParaRPr lang="en-AU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Deakin College </a:t>
            </a:r>
            <a:r>
              <a:rPr lang="en-AU" dirty="0"/>
              <a:t>Graduate Learning Outcomes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276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en-AU" b="1" dirty="0" smtClean="0"/>
              <a:t>Problem </a:t>
            </a:r>
            <a:r>
              <a:rPr lang="en-AU" b="1" dirty="0"/>
              <a:t>solving</a:t>
            </a:r>
            <a:r>
              <a:rPr lang="en-AU" dirty="0"/>
              <a:t>: creating solutions to authentic (real world and ill-defined) </a:t>
            </a:r>
            <a:r>
              <a:rPr lang="en-AU" dirty="0" smtClean="0"/>
              <a:t>problems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AU" b="1" dirty="0"/>
              <a:t>Self-management</a:t>
            </a:r>
            <a:r>
              <a:rPr lang="en-AU" dirty="0"/>
              <a:t>: working and learning independently, and taking responsibility for personal actions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AU" b="1" dirty="0"/>
              <a:t>Teamwork</a:t>
            </a:r>
            <a:r>
              <a:rPr lang="en-AU" dirty="0"/>
              <a:t>: working and learning with others from different disciplines and backgrounds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AU" b="1" dirty="0"/>
              <a:t>Global citizenship</a:t>
            </a:r>
            <a:r>
              <a:rPr lang="en-AU" dirty="0"/>
              <a:t>: engaging ethically and productively in </a:t>
            </a:r>
            <a:r>
              <a:rPr lang="en-AU" dirty="0" smtClean="0"/>
              <a:t>professional contexts, with </a:t>
            </a:r>
            <a:r>
              <a:rPr lang="en-AU" dirty="0"/>
              <a:t>diverse communities and cultures in a global </a:t>
            </a:r>
            <a:r>
              <a:rPr lang="en-AU" dirty="0" smtClean="0"/>
              <a:t>context</a:t>
            </a:r>
            <a:endParaRPr lang="en-AU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Deakin College Graduate Learning Outcomes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277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AU" sz="3000" dirty="0" smtClean="0"/>
              <a:t>At </a:t>
            </a:r>
            <a:r>
              <a:rPr lang="en-AU" sz="3000" dirty="0"/>
              <a:t>the end of this unit, students will be able to:</a:t>
            </a:r>
          </a:p>
          <a:p>
            <a:pPr marL="571500" indent="-514350">
              <a:buFont typeface="+mj-lt"/>
              <a:buAutoNum type="arabicPeriod"/>
            </a:pPr>
            <a:r>
              <a:rPr lang="en-AU" sz="3000" u="sng" dirty="0" smtClean="0"/>
              <a:t>utilise </a:t>
            </a:r>
            <a:r>
              <a:rPr lang="en-AU" sz="3000" u="sng" dirty="0"/>
              <a:t>a range of cloud computing tools and technologies</a:t>
            </a:r>
            <a:r>
              <a:rPr lang="en-AU" sz="3000" dirty="0"/>
              <a:t> to design </a:t>
            </a:r>
            <a:r>
              <a:rPr lang="en-AU" sz="3000" dirty="0" smtClean="0"/>
              <a:t>and analyse </a:t>
            </a:r>
            <a:r>
              <a:rPr lang="en-AU" sz="3000" dirty="0"/>
              <a:t>cloud computing </a:t>
            </a:r>
            <a:r>
              <a:rPr lang="en-AU" sz="3000" dirty="0" smtClean="0"/>
              <a:t>systems</a:t>
            </a:r>
            <a:endParaRPr lang="en-AU" sz="3000" dirty="0"/>
          </a:p>
          <a:p>
            <a:pPr marL="571500" indent="-514350">
              <a:buFont typeface="+mj-lt"/>
              <a:buAutoNum type="arabicPeriod"/>
            </a:pPr>
            <a:r>
              <a:rPr lang="en-AU" sz="3000" u="sng" dirty="0" smtClean="0"/>
              <a:t>evaluate </a:t>
            </a:r>
            <a:r>
              <a:rPr lang="en-AU" sz="3000" u="sng" dirty="0"/>
              <a:t>the characteristics and applications of cloud-based and </a:t>
            </a:r>
            <a:r>
              <a:rPr lang="en-AU" sz="3000" u="sng" dirty="0" smtClean="0"/>
              <a:t>non-cloud solutions</a:t>
            </a:r>
            <a:r>
              <a:rPr lang="en-AU" sz="3000" dirty="0" smtClean="0"/>
              <a:t> </a:t>
            </a:r>
            <a:r>
              <a:rPr lang="en-AU" sz="3000" dirty="0"/>
              <a:t>to discuss potential benefits, risks and peculiarities from </a:t>
            </a:r>
            <a:r>
              <a:rPr lang="en-AU" sz="3000" dirty="0" smtClean="0"/>
              <a:t>a technical </a:t>
            </a:r>
            <a:r>
              <a:rPr lang="en-AU" sz="3000" dirty="0"/>
              <a:t>and non-technical </a:t>
            </a:r>
            <a:r>
              <a:rPr lang="en-AU" sz="3000" dirty="0" smtClean="0"/>
              <a:t>perspective</a:t>
            </a:r>
          </a:p>
          <a:p>
            <a:pPr marL="571500" indent="-514350">
              <a:buFont typeface="+mj-lt"/>
              <a:buAutoNum type="arabicPeriod"/>
            </a:pPr>
            <a:r>
              <a:rPr lang="en-AU" sz="3000" u="sng" dirty="0" smtClean="0"/>
              <a:t>evaluate </a:t>
            </a:r>
            <a:r>
              <a:rPr lang="en-AU" sz="3000" u="sng" dirty="0"/>
              <a:t>given requirements and select the most appropriate cloud technology</a:t>
            </a:r>
            <a:r>
              <a:rPr lang="en-AU" sz="3000" dirty="0"/>
              <a:t> to solve given computing problems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Unit Learning Outcomes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626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Assessment Task 1</a:t>
            </a:r>
          </a:p>
          <a:p>
            <a:pPr lvl="1"/>
            <a:r>
              <a:rPr lang="en-AU" sz="2800" dirty="0" smtClean="0"/>
              <a:t>20%: Ten online quizzes (2% each)</a:t>
            </a:r>
          </a:p>
          <a:p>
            <a:r>
              <a:rPr lang="en-AU" dirty="0"/>
              <a:t>Assessment Task </a:t>
            </a:r>
            <a:r>
              <a:rPr lang="en-AU" dirty="0" smtClean="0"/>
              <a:t>2 and 3</a:t>
            </a:r>
          </a:p>
          <a:p>
            <a:pPr lvl="1"/>
            <a:r>
              <a:rPr lang="en-AU" sz="2800" dirty="0" smtClean="0"/>
              <a:t>20%: Two assignments (10% each)</a:t>
            </a:r>
          </a:p>
          <a:p>
            <a:r>
              <a:rPr lang="en-AU" dirty="0"/>
              <a:t>Assessment Task </a:t>
            </a:r>
            <a:r>
              <a:rPr lang="en-AU" dirty="0" smtClean="0"/>
              <a:t>4</a:t>
            </a:r>
          </a:p>
          <a:p>
            <a:pPr lvl="1"/>
            <a:r>
              <a:rPr lang="en-AU" sz="2800" dirty="0" smtClean="0"/>
              <a:t>60%: Final examination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Assessment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1124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Learning Outcomes are Assessed: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r>
              <a:rPr lang="en-AU" dirty="0" smtClean="0"/>
              <a:t>ULO Pass Marks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Assessment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15</a:t>
            </a:fld>
            <a:endParaRPr lang="en-AU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068284"/>
              </p:ext>
            </p:extLst>
          </p:nvPr>
        </p:nvGraphicFramePr>
        <p:xfrm>
          <a:off x="1616393" y="2122474"/>
          <a:ext cx="591121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9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1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17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7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244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Task 1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Task 2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Task 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Task 4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Overall Weighting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ULO1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20%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10%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30%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ULO2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10%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25%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35%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ULO3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10%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25%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35%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8256678"/>
              </p:ext>
            </p:extLst>
          </p:nvPr>
        </p:nvGraphicFramePr>
        <p:xfrm>
          <a:off x="1616393" y="4193060"/>
          <a:ext cx="194221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9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23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Pass Mark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ULO1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12 / 30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ULO2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14 / 35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ULO3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14 / 35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7832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AU" sz="28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Assessment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16</a:t>
            </a:fld>
            <a:endParaRPr lang="en-AU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978787"/>
              </p:ext>
            </p:extLst>
          </p:nvPr>
        </p:nvGraphicFramePr>
        <p:xfrm>
          <a:off x="457200" y="1600198"/>
          <a:ext cx="8229599" cy="46326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43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5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6994">
                <a:tc>
                  <a:txBody>
                    <a:bodyPr/>
                    <a:lstStyle/>
                    <a:p>
                      <a:r>
                        <a:rPr lang="en-AU" dirty="0" smtClean="0"/>
                        <a:t>Grade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Requirements to achieve Grade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743">
                <a:tc>
                  <a:txBody>
                    <a:bodyPr/>
                    <a:lstStyle/>
                    <a:p>
                      <a:r>
                        <a:rPr lang="en-AU" dirty="0" smtClean="0"/>
                        <a:t>High Distinction (HD)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student must achieve all ULOs and obtain an overall mark of at least 80 to receive a high distinction grade (HD).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9743">
                <a:tc>
                  <a:txBody>
                    <a:bodyPr/>
                    <a:lstStyle/>
                    <a:p>
                      <a:r>
                        <a:rPr lang="en-AU" dirty="0" smtClean="0"/>
                        <a:t>Distinction (D)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student must achieve all ULOs and obtain an overall mark of at least 70 to receive a distinction grade (D).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9743">
                <a:tc>
                  <a:txBody>
                    <a:bodyPr/>
                    <a:lstStyle/>
                    <a:p>
                      <a:r>
                        <a:rPr lang="en-AU" dirty="0" smtClean="0"/>
                        <a:t>Credit (C</a:t>
                      </a:r>
                      <a:r>
                        <a:rPr lang="en-AU" baseline="0" dirty="0" smtClean="0"/>
                        <a:t>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student must achieve all ULOs and obtain an overall mark of at least 60 to receive a credit grade (C).</a:t>
                      </a:r>
                      <a:endParaRPr lang="en-A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9743">
                <a:tc>
                  <a:txBody>
                    <a:bodyPr/>
                    <a:lstStyle/>
                    <a:p>
                      <a:r>
                        <a:rPr lang="en-AU" dirty="0" smtClean="0"/>
                        <a:t>Pass (P)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student must achieve all ULOs and obtain an overall mark of at least 50 to receive a pass grade (P).</a:t>
                      </a:r>
                      <a:endParaRPr lang="en-AU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36665">
                <a:tc>
                  <a:txBody>
                    <a:bodyPr/>
                    <a:lstStyle/>
                    <a:p>
                      <a:r>
                        <a:rPr lang="en-AU" dirty="0" smtClean="0"/>
                        <a:t>Fail</a:t>
                      </a:r>
                      <a:r>
                        <a:rPr lang="en-AU" baseline="0" dirty="0" smtClean="0"/>
                        <a:t> (N)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 student that does not achieve all ULOs or does not obtain an overall mark of at least 50 will receive a fail grade (N).</a:t>
                      </a:r>
                    </a:p>
                    <a:p>
                      <a:r>
                        <a:rPr lang="en-AU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If a student does not achieve all ULOs but achieves a mark of 50 or more, their final result will be 44 N.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207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AU" sz="2800" dirty="0" smtClean="0"/>
              <a:t>Towards the end of the teaching period you may be emailed a link to the unit evaluation survey.</a:t>
            </a:r>
          </a:p>
          <a:p>
            <a:pPr lvl="1"/>
            <a:r>
              <a:rPr lang="en-AU" sz="2800" dirty="0" smtClean="0"/>
              <a:t>I encourage you to participate, as </a:t>
            </a:r>
            <a:r>
              <a:rPr lang="en-AU" sz="2800" u="sng" dirty="0" smtClean="0"/>
              <a:t>constructive</a:t>
            </a:r>
            <a:r>
              <a:rPr lang="en-AU" sz="2800" dirty="0" smtClean="0"/>
              <a:t> feedback from students will assist us to make improvements to this unit where necessary.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Student Evaluation of Teaching and Unit Surveys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102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In </a:t>
            </a:r>
            <a:r>
              <a:rPr lang="en-AU" dirty="0"/>
              <a:t>previous versions of this unit, students have told us that these </a:t>
            </a:r>
            <a:r>
              <a:rPr lang="en-AU" u="sng" dirty="0"/>
              <a:t>aspects of the Unit have helped</a:t>
            </a:r>
            <a:r>
              <a:rPr lang="en-AU" dirty="0"/>
              <a:t> them to achieve the learning outcomes: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800" dirty="0" smtClean="0"/>
              <a:t>multiple </a:t>
            </a:r>
            <a:r>
              <a:rPr lang="en-AU" sz="2800" dirty="0"/>
              <a:t>attempts at online quizzes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800" dirty="0" smtClean="0"/>
              <a:t>VMware </a:t>
            </a:r>
            <a:r>
              <a:rPr lang="en-AU" sz="2800" dirty="0"/>
              <a:t>labs to understand concepts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800" dirty="0" smtClean="0"/>
              <a:t>access </a:t>
            </a:r>
            <a:r>
              <a:rPr lang="en-AU" sz="2800" dirty="0"/>
              <a:t>to VMware labs during practicals </a:t>
            </a:r>
            <a:r>
              <a:rPr lang="en-AU" sz="2800" dirty="0" smtClean="0"/>
              <a:t/>
            </a:r>
            <a:br>
              <a:rPr lang="en-AU" sz="2800" dirty="0" smtClean="0"/>
            </a:br>
            <a:r>
              <a:rPr lang="en-AU" sz="2800" dirty="0" smtClean="0"/>
              <a:t>and </a:t>
            </a:r>
            <a:r>
              <a:rPr lang="en-AU" sz="2800" dirty="0"/>
              <a:t>outside of </a:t>
            </a:r>
            <a:r>
              <a:rPr lang="en-AU" sz="2800" dirty="0" smtClean="0"/>
              <a:t>practicals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800" dirty="0"/>
              <a:t>practicals were well made, informative, enjoyable, and helped with the lecture content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800" dirty="0" smtClean="0"/>
              <a:t>classes support </a:t>
            </a:r>
            <a:r>
              <a:rPr lang="en-AU" sz="2800" dirty="0"/>
              <a:t>assessment tasks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Student Evaluation of Teaching and Unit Surveys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980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AU" dirty="0" smtClean="0"/>
              <a:t>They also </a:t>
            </a:r>
            <a:r>
              <a:rPr lang="en-AU" dirty="0"/>
              <a:t>made suggestions for improvement, and so this is what we have done: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800" dirty="0" smtClean="0"/>
              <a:t>reduced </a:t>
            </a:r>
            <a:r>
              <a:rPr lang="en-AU" sz="2800" dirty="0"/>
              <a:t>the amount of information presented during </a:t>
            </a:r>
            <a:r>
              <a:rPr lang="en-AU" sz="2800" dirty="0" smtClean="0"/>
              <a:t>classes</a:t>
            </a:r>
            <a:endParaRPr lang="en-AU" sz="2800" dirty="0"/>
          </a:p>
          <a:p>
            <a:pPr marL="914400" lvl="1" indent="-457200">
              <a:buFont typeface="+mj-lt"/>
              <a:buAutoNum type="arabicPeriod"/>
            </a:pPr>
            <a:r>
              <a:rPr lang="en-AU" sz="2800" dirty="0" smtClean="0"/>
              <a:t>rearranged class </a:t>
            </a:r>
            <a:r>
              <a:rPr lang="en-AU" sz="2800" dirty="0"/>
              <a:t>and practical materials so that practicals are better supported by lectures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800" dirty="0" smtClean="0"/>
              <a:t>updated class </a:t>
            </a:r>
            <a:r>
              <a:rPr lang="en-AU" sz="2800" dirty="0"/>
              <a:t>materials to better support practicals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sz="2800" dirty="0" smtClean="0"/>
              <a:t>included </a:t>
            </a:r>
            <a:r>
              <a:rPr lang="en-AU" sz="2800" dirty="0"/>
              <a:t>new topics on Azure and AWS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Student Evaluation of Teaching and Unit Surveys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404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/>
              <a:t>Unit Introduction</a:t>
            </a:r>
          </a:p>
          <a:p>
            <a:pPr lvl="1"/>
            <a:r>
              <a:rPr lang="en-AU" sz="2800" dirty="0" smtClean="0"/>
              <a:t>Welcome</a:t>
            </a:r>
          </a:p>
          <a:p>
            <a:pPr lvl="1"/>
            <a:r>
              <a:rPr lang="en-AU" sz="2800" dirty="0" smtClean="0"/>
              <a:t>Unit </a:t>
            </a:r>
            <a:r>
              <a:rPr lang="en-AU" sz="2800" dirty="0"/>
              <a:t>Staff</a:t>
            </a:r>
          </a:p>
          <a:p>
            <a:pPr lvl="1"/>
            <a:r>
              <a:rPr lang="en-AU" sz="2800" dirty="0"/>
              <a:t>Textbooks</a:t>
            </a:r>
          </a:p>
          <a:p>
            <a:pPr lvl="1"/>
            <a:r>
              <a:rPr lang="en-AU" sz="2800" dirty="0"/>
              <a:t>Topics</a:t>
            </a:r>
          </a:p>
          <a:p>
            <a:pPr lvl="1"/>
            <a:r>
              <a:rPr lang="en-AU" sz="2800" dirty="0" smtClean="0"/>
              <a:t>Unit </a:t>
            </a:r>
            <a:r>
              <a:rPr lang="en-AU" sz="2800" dirty="0"/>
              <a:t>Site</a:t>
            </a:r>
          </a:p>
          <a:p>
            <a:pPr lvl="1"/>
            <a:r>
              <a:rPr lang="en-AU" sz="2800" dirty="0"/>
              <a:t>NetLab+ </a:t>
            </a:r>
            <a:r>
              <a:rPr lang="en-AU" sz="2800" dirty="0" smtClean="0"/>
              <a:t>VE</a:t>
            </a:r>
          </a:p>
          <a:p>
            <a:pPr lvl="1"/>
            <a:r>
              <a:rPr lang="en-AU" sz="2800" dirty="0" smtClean="0"/>
              <a:t>GLOs</a:t>
            </a:r>
          </a:p>
          <a:p>
            <a:pPr lvl="1"/>
            <a:r>
              <a:rPr lang="en-AU" sz="2800" dirty="0"/>
              <a:t>ULOs</a:t>
            </a:r>
          </a:p>
          <a:p>
            <a:pPr lvl="1"/>
            <a:r>
              <a:rPr lang="en-AU" sz="2800" dirty="0" smtClean="0"/>
              <a:t>Assessment</a:t>
            </a:r>
          </a:p>
          <a:p>
            <a:pPr lvl="1"/>
            <a:r>
              <a:rPr lang="en-AU" sz="2800" dirty="0" err="1" smtClean="0"/>
              <a:t>eValuate</a:t>
            </a:r>
            <a:endParaRPr lang="en-AU" sz="28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Outline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596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/>
              <a:t>Administrative Information</a:t>
            </a:r>
          </a:p>
          <a:p>
            <a:pPr lvl="1"/>
            <a:r>
              <a:rPr lang="en-AU" sz="2800" dirty="0"/>
              <a:t>Welcome</a:t>
            </a:r>
          </a:p>
          <a:p>
            <a:pPr lvl="1"/>
            <a:r>
              <a:rPr lang="en-AU" sz="2800" dirty="0" smtClean="0"/>
              <a:t>Unit </a:t>
            </a:r>
            <a:r>
              <a:rPr lang="en-AU" sz="2800" dirty="0"/>
              <a:t>Staff</a:t>
            </a:r>
          </a:p>
          <a:p>
            <a:pPr lvl="1"/>
            <a:r>
              <a:rPr lang="en-AU" sz="2800" dirty="0" smtClean="0"/>
              <a:t>Textbooks</a:t>
            </a:r>
            <a:endParaRPr lang="en-AU" sz="2800" dirty="0"/>
          </a:p>
          <a:p>
            <a:pPr lvl="1"/>
            <a:r>
              <a:rPr lang="en-AU" sz="2800" dirty="0"/>
              <a:t>Topics</a:t>
            </a:r>
          </a:p>
          <a:p>
            <a:pPr lvl="1"/>
            <a:r>
              <a:rPr lang="en-AU" sz="2800" dirty="0" smtClean="0"/>
              <a:t>Unit </a:t>
            </a:r>
            <a:r>
              <a:rPr lang="en-AU" sz="2800" dirty="0"/>
              <a:t>Site</a:t>
            </a:r>
          </a:p>
          <a:p>
            <a:pPr lvl="1"/>
            <a:r>
              <a:rPr lang="en-AU" sz="2800" dirty="0"/>
              <a:t>NetLab+ VE</a:t>
            </a:r>
          </a:p>
          <a:p>
            <a:pPr lvl="1"/>
            <a:r>
              <a:rPr lang="en-AU" sz="2800" dirty="0" smtClean="0"/>
              <a:t>GLOs</a:t>
            </a:r>
          </a:p>
          <a:p>
            <a:pPr lvl="1"/>
            <a:r>
              <a:rPr lang="en-AU" sz="2800" dirty="0"/>
              <a:t>ULOs</a:t>
            </a:r>
          </a:p>
          <a:p>
            <a:pPr lvl="1"/>
            <a:r>
              <a:rPr lang="en-AU" sz="2800" dirty="0" smtClean="0"/>
              <a:t>Assessment</a:t>
            </a:r>
            <a:endParaRPr lang="en-AU" sz="2800" dirty="0"/>
          </a:p>
          <a:p>
            <a:pPr lvl="1"/>
            <a:r>
              <a:rPr lang="en-AU" sz="2800" dirty="0" err="1" smtClean="0"/>
              <a:t>eValuate</a:t>
            </a:r>
            <a:endParaRPr lang="en-AU" sz="28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Summary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532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AU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21</a:t>
            </a:fld>
            <a:endParaRPr lang="en-AU"/>
          </a:p>
        </p:txBody>
      </p:sp>
      <p:sp>
        <p:nvSpPr>
          <p:cNvPr id="6" name="Cloud 5"/>
          <p:cNvSpPr/>
          <p:nvPr/>
        </p:nvSpPr>
        <p:spPr>
          <a:xfrm>
            <a:off x="990600" y="2095500"/>
            <a:ext cx="7164475" cy="3619500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/>
          <p:cNvSpPr txBox="1"/>
          <p:nvPr/>
        </p:nvSpPr>
        <p:spPr>
          <a:xfrm>
            <a:off x="3448050" y="3277969"/>
            <a:ext cx="2069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dirty="0" smtClean="0"/>
              <a:t>Questions</a:t>
            </a: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2023393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Dr Majeed Alajeely</a:t>
            </a:r>
          </a:p>
          <a:p>
            <a:r>
              <a:rPr lang="en-AU" dirty="0" smtClean="0"/>
              <a:t>Roles: Unit Coordinator and Lecturer</a:t>
            </a:r>
            <a:endParaRPr lang="en-AU" dirty="0"/>
          </a:p>
          <a:p>
            <a:r>
              <a:rPr lang="en-AU" dirty="0" smtClean="0"/>
              <a:t>Email: majeed.alajeely@deakin.edu.au</a:t>
            </a:r>
            <a:endParaRPr lang="en-AU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Unit Staff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7088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smtClean="0"/>
              <a:t>Thomas </a:t>
            </a:r>
            <a:r>
              <a:rPr lang="en-AU" dirty="0" err="1" smtClean="0"/>
              <a:t>Erl</a:t>
            </a:r>
            <a:r>
              <a:rPr lang="en-AU" dirty="0" smtClean="0"/>
              <a:t>,</a:t>
            </a:r>
            <a:br>
              <a:rPr lang="en-AU" dirty="0" smtClean="0"/>
            </a:br>
            <a:r>
              <a:rPr lang="en-AU" i="1" dirty="0" smtClean="0"/>
              <a:t>Cloud Computing: Concepts,</a:t>
            </a:r>
            <a:br>
              <a:rPr lang="en-AU" i="1" dirty="0" smtClean="0"/>
            </a:br>
            <a:r>
              <a:rPr lang="en-AU" i="1" dirty="0" smtClean="0"/>
              <a:t>Technology &amp; Architecture</a:t>
            </a:r>
            <a:r>
              <a:rPr lang="en-AU" dirty="0" smtClean="0"/>
              <a:t>,</a:t>
            </a:r>
            <a:br>
              <a:rPr lang="en-AU" dirty="0" smtClean="0"/>
            </a:br>
            <a:r>
              <a:rPr lang="en-AU" dirty="0" smtClean="0"/>
              <a:t>Prentice Hall, 2013.</a:t>
            </a:r>
            <a:endParaRPr lang="en-AU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Prescribed </a:t>
            </a:r>
            <a:r>
              <a:rPr lang="en-AU" dirty="0" smtClean="0"/>
              <a:t>Textbook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4</a:t>
            </a:fld>
            <a:endParaRPr lang="en-AU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2040" y="1769806"/>
            <a:ext cx="3165500" cy="419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8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 smtClean="0"/>
              <a:t>Week 1. Introduction</a:t>
            </a:r>
          </a:p>
          <a:p>
            <a:r>
              <a:rPr lang="en-AU" dirty="0" smtClean="0"/>
              <a:t>Week 2. Clouds Basics and Linux</a:t>
            </a:r>
          </a:p>
          <a:p>
            <a:r>
              <a:rPr lang="en-AU" dirty="0" smtClean="0"/>
              <a:t>Week 3. </a:t>
            </a:r>
            <a:r>
              <a:rPr lang="en-AU" dirty="0"/>
              <a:t>Networking</a:t>
            </a:r>
            <a:endParaRPr lang="en-AU" dirty="0" smtClean="0"/>
          </a:p>
          <a:p>
            <a:r>
              <a:rPr lang="en-AU" dirty="0" smtClean="0"/>
              <a:t>Week 4. </a:t>
            </a:r>
            <a:r>
              <a:rPr lang="en-AU" dirty="0"/>
              <a:t>Storage</a:t>
            </a:r>
            <a:endParaRPr lang="en-AU" dirty="0" smtClean="0"/>
          </a:p>
          <a:p>
            <a:r>
              <a:rPr lang="en-AU" dirty="0" smtClean="0"/>
              <a:t>Week 5. </a:t>
            </a:r>
            <a:r>
              <a:rPr lang="en-AU" dirty="0"/>
              <a:t>Virtualization</a:t>
            </a:r>
            <a:endParaRPr lang="en-AU" dirty="0" smtClean="0"/>
          </a:p>
          <a:p>
            <a:r>
              <a:rPr lang="en-AU" dirty="0" smtClean="0"/>
              <a:t>Week 6. </a:t>
            </a:r>
            <a:r>
              <a:rPr lang="en-AU" dirty="0"/>
              <a:t>Cloud Technologies and Mechanisms</a:t>
            </a:r>
            <a:endParaRPr lang="en-AU" dirty="0" smtClean="0"/>
          </a:p>
          <a:p>
            <a:r>
              <a:rPr lang="en-AU" dirty="0" smtClean="0"/>
              <a:t>Week 7. </a:t>
            </a:r>
            <a:r>
              <a:rPr lang="en-AU" dirty="0"/>
              <a:t>Cloud Architectures</a:t>
            </a:r>
            <a:endParaRPr lang="en-AU" dirty="0" smtClean="0"/>
          </a:p>
          <a:p>
            <a:r>
              <a:rPr lang="en-AU" dirty="0" smtClean="0"/>
              <a:t>Week 8. </a:t>
            </a:r>
            <a:r>
              <a:rPr lang="en-AU" dirty="0"/>
              <a:t>Working with </a:t>
            </a:r>
            <a:r>
              <a:rPr lang="en-AU" dirty="0" smtClean="0"/>
              <a:t>Clouds</a:t>
            </a:r>
          </a:p>
          <a:p>
            <a:r>
              <a:rPr lang="en-AU" dirty="0" smtClean="0"/>
              <a:t>Week 9. Azure</a:t>
            </a:r>
          </a:p>
          <a:p>
            <a:r>
              <a:rPr lang="en-AU" dirty="0" smtClean="0"/>
              <a:t>Week 10. AWS</a:t>
            </a:r>
          </a:p>
          <a:p>
            <a:r>
              <a:rPr lang="en-AU" dirty="0" smtClean="0"/>
              <a:t>Week 11. Review</a:t>
            </a:r>
            <a:endParaRPr lang="en-AU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Topics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218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3"/>
              </a:rPr>
              <a:t>https://</a:t>
            </a:r>
            <a:r>
              <a:rPr lang="en-AU" dirty="0" smtClean="0">
                <a:hlinkClick r:id="rId3"/>
              </a:rPr>
              <a:t>moodle.deakincollege.edu.au</a:t>
            </a:r>
            <a:r>
              <a:rPr lang="en-AU" dirty="0" smtClean="0"/>
              <a:t> </a:t>
            </a:r>
          </a:p>
          <a:p>
            <a:r>
              <a:rPr lang="en-AU" dirty="0" smtClean="0"/>
              <a:t>Take the time to get familiar with the resources available in the unit site.</a:t>
            </a:r>
          </a:p>
          <a:p>
            <a:r>
              <a:rPr lang="en-AU" dirty="0" smtClean="0"/>
              <a:t>Make sure you check back regularly!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SIT113 Unit Site in </a:t>
            </a:r>
            <a:r>
              <a:rPr lang="en-AU" dirty="0" smtClean="0"/>
              <a:t>Moodle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579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The unit site contains:</a:t>
            </a:r>
          </a:p>
          <a:p>
            <a:pPr lvl="1"/>
            <a:r>
              <a:rPr lang="en-AU" sz="2800" dirty="0" smtClean="0"/>
              <a:t>News / Announcements</a:t>
            </a:r>
          </a:p>
          <a:p>
            <a:pPr lvl="1"/>
            <a:r>
              <a:rPr lang="en-AU" sz="2800" dirty="0" smtClean="0"/>
              <a:t>Discussion Forum</a:t>
            </a:r>
          </a:p>
          <a:p>
            <a:pPr lvl="1"/>
            <a:r>
              <a:rPr lang="en-AU" sz="2800" dirty="0" smtClean="0"/>
              <a:t>Class Slides and Recordings</a:t>
            </a:r>
          </a:p>
          <a:p>
            <a:pPr lvl="1"/>
            <a:r>
              <a:rPr lang="en-AU" sz="2800" dirty="0" smtClean="0"/>
              <a:t>Weekly Practical Tasks</a:t>
            </a:r>
          </a:p>
          <a:p>
            <a:pPr lvl="1"/>
            <a:r>
              <a:rPr lang="en-AU" sz="2800" dirty="0" smtClean="0"/>
              <a:t>Assessment Tasks and Submission</a:t>
            </a:r>
          </a:p>
          <a:p>
            <a:pPr lvl="1"/>
            <a:r>
              <a:rPr lang="en-AU" sz="2800" dirty="0" smtClean="0"/>
              <a:t>And other useful resources!</a:t>
            </a:r>
          </a:p>
          <a:p>
            <a:pPr lvl="1"/>
            <a:endParaRPr lang="en-AU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SIT113 Unit Site in </a:t>
            </a:r>
            <a:r>
              <a:rPr lang="en-AU" dirty="0" smtClean="0"/>
              <a:t>Moodle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220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>
                <a:hlinkClick r:id="rId3"/>
              </a:rPr>
              <a:t>https://vmlab.it.deakin.edu.au/</a:t>
            </a:r>
            <a:endParaRPr lang="en-AU" dirty="0" smtClean="0"/>
          </a:p>
          <a:p>
            <a:r>
              <a:rPr lang="en-AU" dirty="0"/>
              <a:t>Access to the “NetLab+ VE” virtualization </a:t>
            </a:r>
            <a:r>
              <a:rPr lang="en-AU" dirty="0" smtClean="0"/>
              <a:t>system</a:t>
            </a:r>
          </a:p>
          <a:p>
            <a:r>
              <a:rPr lang="en-AU" dirty="0" smtClean="0"/>
              <a:t>Access to the “VMware </a:t>
            </a:r>
            <a:r>
              <a:rPr lang="en-AU" dirty="0"/>
              <a:t>vSphere Install, Configure, and </a:t>
            </a:r>
            <a:r>
              <a:rPr lang="en-AU" dirty="0" smtClean="0"/>
              <a:t>Manage” </a:t>
            </a:r>
            <a:r>
              <a:rPr lang="en-AU" dirty="0"/>
              <a:t>certification </a:t>
            </a:r>
            <a:r>
              <a:rPr lang="en-AU" dirty="0" smtClean="0"/>
              <a:t>curriculum</a:t>
            </a:r>
          </a:p>
          <a:p>
            <a:r>
              <a:rPr lang="en-AU" dirty="0" smtClean="0"/>
              <a:t>Used during practical classes</a:t>
            </a:r>
          </a:p>
          <a:p>
            <a:endParaRPr lang="en-AU" sz="24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NetLab+ </a:t>
            </a:r>
            <a:r>
              <a:rPr lang="en-AU" dirty="0" smtClean="0"/>
              <a:t>VE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0749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AU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NetLab+ </a:t>
            </a:r>
            <a:r>
              <a:rPr lang="en-AU" dirty="0" smtClean="0"/>
              <a:t>VE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 smtClean="0"/>
              <a:t>SIT113 Week 1, Class 1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A4249-7CEA-DC43-BBD2-27EF023E5D3D}" type="slidenum">
              <a:rPr lang="en-AU" smtClean="0"/>
              <a:t>9</a:t>
            </a:fld>
            <a:endParaRPr lang="en-AU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543" y="1600200"/>
            <a:ext cx="5222082" cy="45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77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7332</TotalTime>
  <Words>989</Words>
  <Application>Microsoft Office PowerPoint</Application>
  <PresentationFormat>On-screen Show (4:3)</PresentationFormat>
  <Paragraphs>208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Lucida Grande</vt:lpstr>
      <vt:lpstr>Office Theme</vt:lpstr>
      <vt:lpstr>SIT113 Cloud Computing and Virtualisation</vt:lpstr>
      <vt:lpstr>Outline</vt:lpstr>
      <vt:lpstr>Unit Staff</vt:lpstr>
      <vt:lpstr>Prescribed Textbook</vt:lpstr>
      <vt:lpstr>Topics</vt:lpstr>
      <vt:lpstr>SIT113 Unit Site in Moodle</vt:lpstr>
      <vt:lpstr>SIT113 Unit Site in Moodle</vt:lpstr>
      <vt:lpstr>NetLab+ VE</vt:lpstr>
      <vt:lpstr>NetLab+ VE</vt:lpstr>
      <vt:lpstr>NetLab+ VE</vt:lpstr>
      <vt:lpstr>Deakin College Graduate Learning Outcomes</vt:lpstr>
      <vt:lpstr>Deakin College Graduate Learning Outcomes</vt:lpstr>
      <vt:lpstr>Unit Learning Outcomes</vt:lpstr>
      <vt:lpstr>Assessment</vt:lpstr>
      <vt:lpstr>Assessment</vt:lpstr>
      <vt:lpstr>Assessment</vt:lpstr>
      <vt:lpstr>Student Evaluation of Teaching and Unit Surveys</vt:lpstr>
      <vt:lpstr>Student Evaluation of Teaching and Unit Surveys</vt:lpstr>
      <vt:lpstr>Student Evaluation of Teaching and Unit Surveys</vt:lpstr>
      <vt:lpstr>Summary</vt:lpstr>
      <vt:lpstr>PowerPoint Presentation</vt:lpstr>
    </vt:vector>
  </TitlesOfParts>
  <Company>Deakin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Rough</dc:creator>
  <cp:lastModifiedBy>M. ALAJEELY -</cp:lastModifiedBy>
  <cp:revision>148</cp:revision>
  <cp:lastPrinted>2015-03-09T09:00:50Z</cp:lastPrinted>
  <dcterms:created xsi:type="dcterms:W3CDTF">2015-02-02T02:30:31Z</dcterms:created>
  <dcterms:modified xsi:type="dcterms:W3CDTF">2018-06-29T02:35:22Z</dcterms:modified>
</cp:coreProperties>
</file>

<file path=docProps/thumbnail.jpeg>
</file>